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9"/>
  </p:notesMasterIdLst>
  <p:sldIdLst>
    <p:sldId id="256" r:id="rId2"/>
    <p:sldId id="264" r:id="rId3"/>
    <p:sldId id="259" r:id="rId4"/>
    <p:sldId id="267" r:id="rId5"/>
    <p:sldId id="268" r:id="rId6"/>
    <p:sldId id="266" r:id="rId7"/>
    <p:sldId id="265" r:id="rId8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기본 구역" id="{B9D90598-4CF5-4A2A-AA23-9DD30E6EF01B}">
          <p14:sldIdLst>
            <p14:sldId id="256"/>
          </p14:sldIdLst>
        </p14:section>
        <p14:section name="제목 없는 구역" id="{F345FFDC-9199-4D34-AC5E-39DC6D93AD1A}">
          <p14:sldIdLst>
            <p14:sldId id="264"/>
            <p14:sldId id="259"/>
            <p14:sldId id="267"/>
            <p14:sldId id="268"/>
            <p14:sldId id="266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0E4564"/>
    <a:srgbClr val="2B3991"/>
    <a:srgbClr val="AC4743"/>
    <a:srgbClr val="0000FF"/>
    <a:srgbClr val="D60093"/>
    <a:srgbClr val="29AAE1"/>
    <a:srgbClr val="DD316B"/>
    <a:srgbClr val="D6DF22"/>
    <a:srgbClr val="6F409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777" autoAdjust="0"/>
    <p:restoredTop sz="95468" autoAdjust="0"/>
  </p:normalViewPr>
  <p:slideViewPr>
    <p:cSldViewPr showGuides="1">
      <p:cViewPr varScale="1">
        <p:scale>
          <a:sx n="110" d="100"/>
          <a:sy n="110" d="100"/>
        </p:scale>
        <p:origin x="-264" y="-96"/>
      </p:cViewPr>
      <p:guideLst>
        <p:guide orient="horz" pos="1752"/>
        <p:guide orient="horz" pos="572"/>
        <p:guide orient="horz" pos="845"/>
        <p:guide orient="horz" pos="164"/>
        <p:guide orient="horz" pos="1434"/>
        <p:guide orient="horz" pos="2795"/>
        <p:guide pos="2880"/>
        <p:guide pos="159"/>
        <p:guide pos="249"/>
        <p:guide pos="5647"/>
        <p:guide pos="476"/>
        <p:guide pos="5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E5ADE3-E535-4819-BD11-4A949D426AB2}" type="datetimeFigureOut">
              <a:rPr lang="ko-KR" altLang="en-US" smtClean="0"/>
              <a:pPr/>
              <a:t>2017-06-09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76781-CADE-4A91-9B1C-C396484934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6848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7802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Google Drive\00. ICCNU2017\제작물\PPT슬라이드\ICCNU-2017_ppt슬라이드(내지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37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26554" y="298748"/>
            <a:ext cx="7757814" cy="431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/>
            </a:lvl1pPr>
            <a:lvl2pPr>
              <a:defRPr sz="2000" b="1"/>
            </a:lvl2pPr>
            <a:lvl3pPr>
              <a:defRPr sz="1800" b="1"/>
            </a:lvl3pPr>
            <a:lvl4pPr>
              <a:defRPr sz="1600" b="1"/>
            </a:lvl4pPr>
            <a:lvl5pPr>
              <a:defRPr sz="1600" b="1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796430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26554" y="116632"/>
            <a:ext cx="7757814" cy="431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/>
            </a:lvl1pPr>
            <a:lvl2pPr>
              <a:defRPr sz="2000" b="1"/>
            </a:lvl2pPr>
            <a:lvl3pPr>
              <a:defRPr sz="1800" b="1"/>
            </a:lvl3pPr>
            <a:lvl4pPr>
              <a:defRPr sz="1600" b="1"/>
            </a:lvl4pPr>
            <a:lvl5pPr>
              <a:defRPr sz="1600" b="1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cxnSp>
        <p:nvCxnSpPr>
          <p:cNvPr id="5" name="직선 연결선 4"/>
          <p:cNvCxnSpPr/>
          <p:nvPr userDrawn="1"/>
        </p:nvCxnSpPr>
        <p:spPr>
          <a:xfrm>
            <a:off x="0" y="548680"/>
            <a:ext cx="9144000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41814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85313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17388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60" r:id="rId2"/>
    <p:sldLayoutId id="2147483658" r:id="rId3"/>
    <p:sldLayoutId id="2147483661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ccnu2017.org/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8914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/>
    </mc:Choice>
    <mc:Fallback>
      <p:transition spd="slow" advTm="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Google Drive\00. 캡쳐\20170308_18115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4235"/>
          <a:stretch/>
        </p:blipFill>
        <p:spPr bwMode="auto">
          <a:xfrm>
            <a:off x="395536" y="2898201"/>
            <a:ext cx="8296994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0" y="887055"/>
            <a:ext cx="9144000" cy="2172939"/>
          </a:xfrm>
          <a:prstGeom prst="rect">
            <a:avLst/>
          </a:prstGeom>
          <a:solidFill>
            <a:srgbClr val="3148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17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Best event to </a:t>
            </a:r>
            <a:r>
              <a:rPr lang="en-US" altLang="ko-KR" sz="1700" b="1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learn the </a:t>
            </a:r>
            <a:r>
              <a:rPr lang="en-US" altLang="ko-KR" sz="17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latest topics and technologies about neuromuscular imaging 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17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International Society of Peripheral Neurophysiologic Imaging (</a:t>
            </a:r>
            <a:r>
              <a:rPr lang="en-US" altLang="ko-KR" sz="1700" b="1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ISPNI)’s first </a:t>
            </a:r>
            <a:r>
              <a:rPr lang="en-US" altLang="ko-KR" sz="17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ICCNU held in </a:t>
            </a:r>
            <a:r>
              <a:rPr lang="en-US" altLang="ko-KR" sz="1700" b="1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Asia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1700" b="1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Specialists </a:t>
            </a:r>
            <a:r>
              <a:rPr lang="en-US" altLang="ko-KR" sz="17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in the rehabilitation medicine, neurology and radiology fields will gather </a:t>
            </a:r>
            <a:r>
              <a:rPr lang="en-US" altLang="ko-KR" sz="1700" b="1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together</a:t>
            </a:r>
            <a:endParaRPr lang="en-US" altLang="ko-KR" sz="1700" b="1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1700" b="1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Invited </a:t>
            </a:r>
            <a:r>
              <a:rPr lang="en-US" altLang="ko-KR" sz="17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lectures </a:t>
            </a:r>
            <a:r>
              <a:rPr lang="en-US" altLang="ko-KR" sz="1700" b="1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&amp; hands-on </a:t>
            </a:r>
            <a:r>
              <a:rPr lang="en-US" altLang="ko-KR" sz="17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workshops will be presented by world-renowned faculty</a:t>
            </a:r>
          </a:p>
        </p:txBody>
      </p:sp>
      <p:sp>
        <p:nvSpPr>
          <p:cNvPr id="5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126554" y="298748"/>
            <a:ext cx="7757814" cy="431800"/>
          </a:xfrm>
        </p:spPr>
        <p:txBody>
          <a:bodyPr/>
          <a:lstStyle/>
          <a:p>
            <a:r>
              <a:rPr lang="en-US" altLang="ko-KR" dirty="0" smtClean="0">
                <a:latin typeface="Arial" pitchFamily="34" charset="0"/>
                <a:cs typeface="Arial" pitchFamily="34" charset="0"/>
              </a:rPr>
              <a:t>What’s ICCNU ?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7613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7000"/>
    </mc:Choice>
    <mc:Fallback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126554" y="298748"/>
            <a:ext cx="7757814" cy="431800"/>
          </a:xfrm>
        </p:spPr>
        <p:txBody>
          <a:bodyPr/>
          <a:lstStyle/>
          <a:p>
            <a:r>
              <a:rPr lang="en-US" altLang="ko-KR" dirty="0" smtClean="0">
                <a:latin typeface="Arial" pitchFamily="34" charset="0"/>
                <a:cs typeface="Arial" pitchFamily="34" charset="0"/>
              </a:rPr>
              <a:t>ICCNU 2017 Overview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2100056" y="3137019"/>
            <a:ext cx="6476529" cy="398848"/>
            <a:chOff x="-3060848" y="2564904"/>
            <a:chExt cx="6476529" cy="398848"/>
          </a:xfrm>
        </p:grpSpPr>
        <p:pic>
          <p:nvPicPr>
            <p:cNvPr id="4" name="Picture 3" descr="D:\Google Drive\00. ICCNU2017\70. 제작물\01. 서명, 직인, 로고\로고\20170117_105327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060848" y="2564904"/>
              <a:ext cx="577157" cy="3988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-2483691" y="2593479"/>
              <a:ext cx="58993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kern="0" dirty="0">
                  <a:latin typeface="Calibri" pitchFamily="34" charset="0"/>
                  <a:ea typeface="바탕"/>
                  <a:cs typeface="Arial" pitchFamily="34" charset="0"/>
                </a:rPr>
                <a:t>International Society of Peripheral Neurophysiologic Imaging (ISPNI) </a:t>
              </a:r>
              <a:endParaRPr lang="ko-KR" altLang="ko-KR" sz="1600" kern="100" dirty="0">
                <a:latin typeface="Calibri" pitchFamily="34" charset="0"/>
                <a:ea typeface="바탕"/>
                <a:cs typeface="Arial" pitchFamily="34" charset="0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40197" y="3512163"/>
            <a:ext cx="6651700" cy="434571"/>
            <a:chOff x="-3020707" y="2940048"/>
            <a:chExt cx="6651700" cy="434571"/>
          </a:xfrm>
        </p:grpSpPr>
        <p:pic>
          <p:nvPicPr>
            <p:cNvPr id="5" name="Picture 4" descr="D:\Google Drive\00. ICCNU2017\70. 제작물\01. 서명, 직인, 로고\로고\20170117_105343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020707" y="2940048"/>
              <a:ext cx="468000" cy="434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-2484784" y="3018438"/>
              <a:ext cx="61157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kern="0" dirty="0">
                  <a:latin typeface="Calibri" pitchFamily="34" charset="0"/>
                  <a:ea typeface="바탕"/>
                  <a:cs typeface="Arial" pitchFamily="34" charset="0"/>
                </a:rPr>
                <a:t>Korean Academy of </a:t>
              </a:r>
              <a:r>
                <a:rPr lang="en-US" altLang="ko-KR" sz="1600" kern="0" dirty="0" err="1">
                  <a:latin typeface="Calibri" pitchFamily="34" charset="0"/>
                  <a:ea typeface="바탕"/>
                  <a:cs typeface="Arial" pitchFamily="34" charset="0"/>
                </a:rPr>
                <a:t>Neuromusculoskeletal</a:t>
              </a:r>
              <a:r>
                <a:rPr lang="en-US" altLang="ko-KR" sz="1600" kern="0" dirty="0">
                  <a:latin typeface="Calibri" pitchFamily="34" charset="0"/>
                  <a:ea typeface="바탕"/>
                  <a:cs typeface="Arial" pitchFamily="34" charset="0"/>
                </a:rPr>
                <a:t> </a:t>
              </a:r>
              <a:r>
                <a:rPr lang="en-US" altLang="ko-KR" sz="1600" kern="0" dirty="0" err="1">
                  <a:latin typeface="Calibri" pitchFamily="34" charset="0"/>
                  <a:ea typeface="바탕"/>
                  <a:cs typeface="Arial" pitchFamily="34" charset="0"/>
                </a:rPr>
                <a:t>Sonography</a:t>
              </a:r>
              <a:r>
                <a:rPr lang="en-US" altLang="ko-KR" sz="1600" kern="0" dirty="0">
                  <a:latin typeface="Calibri" pitchFamily="34" charset="0"/>
                  <a:ea typeface="바탕"/>
                  <a:cs typeface="Arial" pitchFamily="34" charset="0"/>
                </a:rPr>
                <a:t> (KANMS∙SONO)</a:t>
              </a:r>
              <a:endParaRPr lang="ko-KR" altLang="ko-KR" sz="1600" kern="100" dirty="0">
                <a:latin typeface="Calibri" pitchFamily="34" charset="0"/>
                <a:ea typeface="바탕"/>
                <a:cs typeface="Arial" pitchFamily="34" charset="0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2131320" y="3937961"/>
            <a:ext cx="4444717" cy="417618"/>
            <a:chOff x="-3029584" y="3365846"/>
            <a:chExt cx="4444717" cy="417618"/>
          </a:xfrm>
        </p:grpSpPr>
        <p:pic>
          <p:nvPicPr>
            <p:cNvPr id="6" name="Picture 5" descr="D:\Google Drive\00. ICCNU2017\70. 제작물\01. 서명, 직인, 로고\로고\20170117_105349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029584" y="3365846"/>
              <a:ext cx="502080" cy="4176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-2483691" y="3419475"/>
              <a:ext cx="389882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kern="0" dirty="0">
                  <a:latin typeface="Calibri" pitchFamily="34" charset="0"/>
                  <a:ea typeface="바탕"/>
                  <a:cs typeface="Arial" pitchFamily="34" charset="0"/>
                </a:rPr>
                <a:t>Korean Association of Pain Medicine (KAPM)</a:t>
              </a:r>
              <a:endParaRPr lang="ko-KR" altLang="ko-KR" sz="1600" kern="100" dirty="0">
                <a:latin typeface="Calibri" pitchFamily="34" charset="0"/>
                <a:ea typeface="바탕"/>
                <a:cs typeface="Arial" pitchFamily="34" charset="0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099670" y="4408537"/>
            <a:ext cx="5343125" cy="468000"/>
            <a:chOff x="-3060257" y="3877294"/>
            <a:chExt cx="5343125" cy="468000"/>
          </a:xfrm>
        </p:grpSpPr>
        <p:pic>
          <p:nvPicPr>
            <p:cNvPr id="7" name="Picture 2" descr="D:\Google Drive\00. ICCNU2017\70. 제작물\01. 서명, 직인, 로고\로고\20170117_105528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060257" y="3877294"/>
              <a:ext cx="516414" cy="46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-2484784" y="3925967"/>
              <a:ext cx="476765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kern="0" dirty="0">
                  <a:latin typeface="Calibri" pitchFamily="34" charset="0"/>
                  <a:ea typeface="바탕"/>
                  <a:cs typeface="Arial" pitchFamily="34" charset="0"/>
                </a:rPr>
                <a:t>Korean Society of Pain &amp; Autonomic Disorders (KSPAD)</a:t>
              </a:r>
              <a:endParaRPr lang="ko-KR" altLang="ko-KR" sz="1600" kern="100" dirty="0">
                <a:latin typeface="Calibri" pitchFamily="34" charset="0"/>
                <a:ea typeface="바탕"/>
                <a:cs typeface="Arial" pitchFamily="34" charset="0"/>
              </a:endParaRPr>
            </a:p>
          </p:txBody>
        </p:sp>
      </p:grp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76200812"/>
              </p:ext>
            </p:extLst>
          </p:nvPr>
        </p:nvGraphicFramePr>
        <p:xfrm>
          <a:off x="179512" y="971203"/>
          <a:ext cx="8929096" cy="5795605"/>
        </p:xfrm>
        <a:graphic>
          <a:graphicData uri="http://schemas.openxmlformats.org/drawingml/2006/table">
            <a:tbl>
              <a:tblPr firstRow="1" firstCol="1" bandRow="1"/>
              <a:tblGrid>
                <a:gridCol w="1855153"/>
                <a:gridCol w="7073943"/>
              </a:tblGrid>
              <a:tr h="1008112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0" dirty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Title</a:t>
                      </a:r>
                      <a:endParaRPr lang="ko-KR" sz="1600" b="1" kern="100" dirty="0">
                        <a:solidFill>
                          <a:srgbClr val="FF6600"/>
                        </a:solidFill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6</a:t>
                      </a:r>
                      <a:r>
                        <a:rPr lang="en-US" sz="1600" b="1" kern="0" baseline="3000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th</a:t>
                      </a:r>
                      <a:r>
                        <a:rPr lang="en-US" sz="1600" b="1" kern="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 International Conference and Course on </a:t>
                      </a:r>
                      <a:r>
                        <a:rPr lang="en-US" sz="1600" b="1" kern="0" dirty="0" smtClean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Neuromuscular </a:t>
                      </a:r>
                      <a:r>
                        <a:rPr lang="en-US" sz="1600" b="1" kern="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Ultrasonography </a:t>
                      </a:r>
                      <a:endParaRPr lang="en-US" sz="1600" b="1" kern="0" dirty="0" smtClean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kern="0" dirty="0" smtClean="0"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in </a:t>
                      </a:r>
                      <a:r>
                        <a:rPr lang="en-US" sz="1600" i="1" kern="0" dirty="0">
                          <a:solidFill>
                            <a:srgbClr val="595959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conjunction with </a:t>
                      </a:r>
                      <a:r>
                        <a:rPr lang="en-US" sz="1600" kern="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the 2017 KANMS SONO and KAPM Autumn Conferences</a:t>
                      </a:r>
                      <a:endParaRPr lang="ko-KR" sz="1600" kern="100" dirty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545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0" dirty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나눔고딕"/>
                          <a:cs typeface="Arial" pitchFamily="34" charset="0"/>
                        </a:rPr>
                        <a:t>Date</a:t>
                      </a:r>
                      <a:endParaRPr lang="ko-KR" sz="1600" b="1" kern="100" dirty="0">
                        <a:solidFill>
                          <a:srgbClr val="FF6600"/>
                        </a:solidFill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September </a:t>
                      </a:r>
                      <a:r>
                        <a:rPr lang="en-US" sz="1600" kern="0" dirty="0" smtClean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21 (</a:t>
                      </a:r>
                      <a:r>
                        <a:rPr lang="en-US" sz="1600" kern="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Thu) to </a:t>
                      </a:r>
                      <a:r>
                        <a:rPr lang="en-US" sz="1600" kern="0" dirty="0" smtClean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23 (</a:t>
                      </a:r>
                      <a:r>
                        <a:rPr lang="en-US" sz="1600" kern="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Sat), 2017</a:t>
                      </a:r>
                      <a:endParaRPr lang="ko-KR" sz="1600" kern="100" dirty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545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0" dirty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나눔고딕"/>
                          <a:cs typeface="Arial" pitchFamily="34" charset="0"/>
                        </a:rPr>
                        <a:t>Venue</a:t>
                      </a:r>
                      <a:endParaRPr lang="ko-KR" sz="1600" b="1" kern="100" dirty="0">
                        <a:solidFill>
                          <a:srgbClr val="FF6600"/>
                        </a:solidFill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Calibri" pitchFamily="34" charset="0"/>
                          <a:ea typeface="나눔고딕"/>
                          <a:cs typeface="Arial" pitchFamily="34" charset="0"/>
                        </a:rPr>
                        <a:t>Sheraton Seoul Palace </a:t>
                      </a:r>
                      <a:r>
                        <a:rPr lang="en-US" sz="1600" kern="0" dirty="0" err="1">
                          <a:effectLst/>
                          <a:latin typeface="Calibri" pitchFamily="34" charset="0"/>
                          <a:ea typeface="나눔고딕"/>
                          <a:cs typeface="Arial" pitchFamily="34" charset="0"/>
                        </a:rPr>
                        <a:t>Gangnam</a:t>
                      </a:r>
                      <a:r>
                        <a:rPr lang="en-US" sz="1600" kern="0" dirty="0">
                          <a:effectLst/>
                          <a:latin typeface="Calibri" pitchFamily="34" charset="0"/>
                          <a:ea typeface="나눔고딕"/>
                          <a:cs typeface="Arial" pitchFamily="34" charset="0"/>
                        </a:rPr>
                        <a:t> Hotel, Seoul, Korea</a:t>
                      </a:r>
                      <a:endParaRPr lang="ko-KR" sz="1600" kern="100" dirty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5174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0" dirty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나눔고딕"/>
                          <a:cs typeface="Arial" pitchFamily="34" charset="0"/>
                        </a:rPr>
                        <a:t>Organized by</a:t>
                      </a:r>
                      <a:endParaRPr lang="ko-KR" sz="1600" b="1" kern="100" dirty="0">
                        <a:solidFill>
                          <a:srgbClr val="FF6600"/>
                        </a:solidFill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ko-KR" sz="1600" kern="100" dirty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7179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600" b="1" kern="100" dirty="0" smtClean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Supported</a:t>
                      </a:r>
                      <a:r>
                        <a:rPr lang="en-US" altLang="ko-KR" sz="1600" b="1" kern="100" baseline="0" dirty="0" smtClean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 by</a:t>
                      </a:r>
                      <a:endParaRPr lang="ko-KR" sz="1600" b="1" kern="100" dirty="0">
                        <a:solidFill>
                          <a:srgbClr val="FF6600"/>
                        </a:solidFill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ko-KR" sz="1600" kern="100" dirty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545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0" dirty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Official Language</a:t>
                      </a:r>
                      <a:endParaRPr lang="ko-KR" sz="1600" b="1" kern="100" dirty="0">
                        <a:solidFill>
                          <a:srgbClr val="FF6600"/>
                        </a:solidFill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English</a:t>
                      </a:r>
                      <a:endParaRPr lang="ko-KR" sz="1600" kern="100" dirty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545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0" dirty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Website</a:t>
                      </a:r>
                      <a:endParaRPr lang="ko-KR" sz="1600" b="1" kern="100" dirty="0">
                        <a:solidFill>
                          <a:srgbClr val="FF6600"/>
                        </a:solidFill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u="sng" kern="0" dirty="0">
                          <a:solidFill>
                            <a:srgbClr val="0000FF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  <a:hlinkClick r:id="rId6"/>
                        </a:rPr>
                        <a:t>www.iccnu2017.org</a:t>
                      </a:r>
                      <a:endParaRPr lang="ko-KR" sz="1600" kern="100" dirty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336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0" dirty="0"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Scale</a:t>
                      </a:r>
                      <a:endParaRPr lang="ko-KR" sz="1600" b="1" kern="100" dirty="0">
                        <a:solidFill>
                          <a:srgbClr val="FF6600"/>
                        </a:solidFill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>
                          <a:effectLst/>
                          <a:latin typeface="Calibri" pitchFamily="34" charset="0"/>
                          <a:cs typeface="Arial" pitchFamily="34" charset="0"/>
                        </a:rPr>
                        <a:t>500 Participants  (Overseas 200, Domestic 300)</a:t>
                      </a:r>
                      <a:endParaRPr lang="ko-KR" altLang="ko-KR" sz="1600" kern="100" dirty="0" smtClean="0"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600" dirty="0" smtClean="0">
                          <a:effectLst/>
                          <a:latin typeface="Calibri" pitchFamily="34" charset="0"/>
                          <a:ea typeface="바탕"/>
                          <a:cs typeface="Arial" pitchFamily="34" charset="0"/>
                        </a:rPr>
                        <a:t>35 Exhibition Booths</a:t>
                      </a:r>
                      <a:endParaRPr lang="ko-KR" sz="1600" kern="100" dirty="0">
                        <a:effectLst/>
                        <a:latin typeface="Calibri" pitchFamily="34" charset="0"/>
                        <a:ea typeface="바탕"/>
                        <a:cs typeface="Arial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5555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000"/>
    </mc:Choice>
    <mc:Fallback>
      <p:transition spd="slow" advTm="7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896020"/>
            <a:ext cx="9144000" cy="325306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 smtClean="0">
              <a:solidFill>
                <a:srgbClr val="FF0000"/>
              </a:solidFill>
            </a:endParaRP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323528" y="1556792"/>
            <a:ext cx="8352928" cy="2088232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Call for Abstracts</a:t>
            </a:r>
          </a:p>
          <a:p>
            <a:pPr algn="ctr"/>
            <a:r>
              <a:rPr lang="en-US" altLang="ko-K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Closes June 23, 2017</a:t>
            </a:r>
          </a:p>
        </p:txBody>
      </p:sp>
      <p:sp>
        <p:nvSpPr>
          <p:cNvPr id="5" name="부제목 2"/>
          <p:cNvSpPr txBox="1">
            <a:spLocks/>
          </p:cNvSpPr>
          <p:nvPr/>
        </p:nvSpPr>
        <p:spPr>
          <a:xfrm>
            <a:off x="444774" y="4437112"/>
            <a:ext cx="8231682" cy="158417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8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 for</a:t>
            </a:r>
          </a:p>
          <a:p>
            <a:pPr marL="0" indent="0" algn="ctr">
              <a:buNone/>
            </a:pPr>
            <a:r>
              <a:rPr lang="en-US" altLang="ko-KR" sz="48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AWARDS</a:t>
            </a:r>
            <a:r>
              <a:rPr lang="ko-KR" altLang="en-US" sz="48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48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&amp; GRANTS</a:t>
            </a:r>
          </a:p>
        </p:txBody>
      </p:sp>
      <p:sp>
        <p:nvSpPr>
          <p:cNvPr id="6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126554" y="298748"/>
            <a:ext cx="7757814" cy="431800"/>
          </a:xfrm>
        </p:spPr>
        <p:txBody>
          <a:bodyPr/>
          <a:lstStyle/>
          <a:p>
            <a:r>
              <a:rPr lang="en-US" altLang="ko-KR" dirty="0" smtClean="0">
                <a:latin typeface="Arial" pitchFamily="34" charset="0"/>
                <a:cs typeface="Arial" pitchFamily="34" charset="0"/>
              </a:rPr>
              <a:t>Call for Abstracts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227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5000"/>
    </mc:Choice>
    <mc:Fallback>
      <p:transition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0" y="881264"/>
            <a:ext cx="9144000" cy="2097197"/>
          </a:xfrm>
          <a:prstGeom prst="rect">
            <a:avLst/>
          </a:prstGeom>
          <a:solidFill>
            <a:srgbClr val="314869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1450" indent="-171450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3075" name="Picture 3" descr="D:\Google Drive\00. ICCNU2017\01. 회의\170214_제06차 준비위원회\3ed0188a3040681b3d7a0f9d63fbec1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71"/>
          <a:stretch/>
        </p:blipFill>
        <p:spPr bwMode="auto">
          <a:xfrm>
            <a:off x="4498579" y="1285408"/>
            <a:ext cx="1260000" cy="16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D:\Google Drive\00. ICCNU2017\01. 회의\170214_제06차 준비위원회\professor-carlo-martinol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555" y="1287251"/>
            <a:ext cx="1260000" cy="164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5658602"/>
              </p:ext>
            </p:extLst>
          </p:nvPr>
        </p:nvGraphicFramePr>
        <p:xfrm>
          <a:off x="1547664" y="1826894"/>
          <a:ext cx="2448432" cy="1102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8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Carlo </a:t>
                      </a:r>
                      <a:r>
                        <a:rPr lang="en-US" altLang="ko-KR" sz="1800" b="1" kern="12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Martinoli</a:t>
                      </a:r>
                      <a:r>
                        <a:rPr lang="en-US" altLang="ko-KR" sz="18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, M.D.</a:t>
                      </a:r>
                      <a:endParaRPr lang="ko-KR" altLang="en-US" sz="1800" b="1" dirty="0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Professor, Radiology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University of Genoa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Italy</a:t>
                      </a:r>
                      <a:endParaRPr lang="ko-KR" altLang="ko-KR" sz="1400" b="0" kern="1200" dirty="0" smtClean="0">
                        <a:solidFill>
                          <a:schemeClr val="bg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0365475"/>
              </p:ext>
            </p:extLst>
          </p:nvPr>
        </p:nvGraphicFramePr>
        <p:xfrm>
          <a:off x="5782232" y="1827729"/>
          <a:ext cx="3243326" cy="1102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332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Francis O. Walker, M.D.</a:t>
                      </a:r>
                      <a:endParaRPr lang="ko-KR" altLang="en-US" sz="18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Professor, Neurology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Wake Forest School of Medicine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USA</a:t>
                      </a:r>
                      <a:endParaRPr lang="ko-KR" altLang="ko-KR" sz="1400" b="0" dirty="0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150937" y="881265"/>
            <a:ext cx="22754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 smtClean="0">
                <a:solidFill>
                  <a:srgbClr val="FFFF00"/>
                </a:solidFill>
              </a:rPr>
              <a:t>Plenary Speakers</a:t>
            </a:r>
            <a:endParaRPr lang="ko-KR" altLang="en-US" sz="2000" b="1" dirty="0">
              <a:solidFill>
                <a:srgbClr val="FFFF0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66442775"/>
              </p:ext>
            </p:extLst>
          </p:nvPr>
        </p:nvGraphicFramePr>
        <p:xfrm>
          <a:off x="35784" y="3114325"/>
          <a:ext cx="9109285" cy="35640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287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917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860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7448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66575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Topic-1A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Upper Extremity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SIG-3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Muscle Ultrasound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Topic-1B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Peripheral Nerve Disease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SIG-4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Peripheral Nerve Trauma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Topic-2A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Upper Extremity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SIG-5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Comparison of Imaging and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Electrodiagnosis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Topic-2B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Entrapment and Diabetic Neuropathy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Workshop-1A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Lower Extremity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Topic-3A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Spine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Workshop-1B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BTX-A Toxin (Upper Extremity)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Topic-3B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Cranial Nerves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Workshop-2A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Upper Extremity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Topic-4A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Lower Extremity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Workshop-2B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BTX-A Toxin (Lower Extremity)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Topic-5A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Lower Extremity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Workshop-3A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Upper Extremity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Topic-6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New Ultrasound and MRI Technology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Workshop-3B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Cervical and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Thoracic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Spines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SIG-1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Sonoelastography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Workshop-4A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Lower Extremity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SIG-2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US-guided Radiofrequency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Workshop-4B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Lumbar Spine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3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126554" y="298748"/>
            <a:ext cx="7757814" cy="431800"/>
          </a:xfrm>
        </p:spPr>
        <p:txBody>
          <a:bodyPr/>
          <a:lstStyle/>
          <a:p>
            <a:r>
              <a:rPr lang="en-US" altLang="ko-KR" smtClean="0">
                <a:latin typeface="Arial" pitchFamily="34" charset="0"/>
                <a:cs typeface="Arial" pitchFamily="34" charset="0"/>
              </a:rPr>
              <a:t>Scientific Program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7475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126554" y="298748"/>
            <a:ext cx="7757814" cy="431800"/>
          </a:xfrm>
        </p:spPr>
        <p:txBody>
          <a:bodyPr/>
          <a:lstStyle/>
          <a:p>
            <a:r>
              <a:rPr lang="en-US" altLang="ko-KR" dirty="0" smtClean="0">
                <a:latin typeface="Arial" pitchFamily="34" charset="0"/>
                <a:cs typeface="Arial" pitchFamily="34" charset="0"/>
              </a:rPr>
              <a:t>Call for Abstracts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56673" y="3573016"/>
            <a:ext cx="792008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2B3991"/>
              </a:buClr>
              <a:buFont typeface="Arial" pitchFamily="34" charset="0"/>
              <a:buChar char="•"/>
            </a:pPr>
            <a:r>
              <a:rPr lang="en-US" altLang="ko-KR" b="1" dirty="0" smtClean="0">
                <a:latin typeface="Arial" pitchFamily="34" charset="0"/>
                <a:ea typeface="Segoe UI" pitchFamily="34" charset="0"/>
                <a:cs typeface="Arial" pitchFamily="34" charset="0"/>
              </a:rPr>
              <a:t>Anatomy </a:t>
            </a:r>
            <a:r>
              <a:rPr lang="en-US" altLang="ko-KR" b="1" dirty="0">
                <a:latin typeface="Arial" pitchFamily="34" charset="0"/>
                <a:ea typeface="Segoe UI" pitchFamily="34" charset="0"/>
                <a:cs typeface="Arial" pitchFamily="34" charset="0"/>
              </a:rPr>
              <a:t>and US/MRI Imaging of Cranial </a:t>
            </a:r>
            <a:r>
              <a:rPr lang="en-US" altLang="ko-KR" b="1" dirty="0" smtClean="0">
                <a:latin typeface="Arial" pitchFamily="34" charset="0"/>
                <a:ea typeface="Segoe UI" pitchFamily="34" charset="0"/>
                <a:cs typeface="Arial" pitchFamily="34" charset="0"/>
              </a:rPr>
              <a:t>Nerves</a:t>
            </a:r>
            <a:endParaRPr lang="en-US" altLang="ko-KR" b="1" dirty="0">
              <a:latin typeface="Arial" pitchFamily="34" charset="0"/>
              <a:ea typeface="Segoe UI" pitchFamily="34" charset="0"/>
              <a:cs typeface="Arial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2B3991"/>
              </a:buClr>
              <a:buFont typeface="Arial" pitchFamily="34" charset="0"/>
              <a:buChar char="•"/>
            </a:pPr>
            <a:r>
              <a:rPr lang="en-US" altLang="ko-KR" b="1" dirty="0">
                <a:latin typeface="Arial" pitchFamily="34" charset="0"/>
                <a:ea typeface="Segoe UI" pitchFamily="34" charset="0"/>
                <a:cs typeface="Arial" pitchFamily="34" charset="0"/>
              </a:rPr>
              <a:t>Anatomy and US/MRI Imaging of Muscle &amp; Nerve in Lower Extremity</a:t>
            </a:r>
          </a:p>
          <a:p>
            <a:pPr marL="285750" indent="-285750">
              <a:lnSpc>
                <a:spcPct val="150000"/>
              </a:lnSpc>
              <a:buClr>
                <a:srgbClr val="2B3991"/>
              </a:buClr>
              <a:buFont typeface="Arial" pitchFamily="34" charset="0"/>
              <a:buChar char="•"/>
            </a:pPr>
            <a:r>
              <a:rPr lang="en-US" altLang="ko-KR" b="1" dirty="0" smtClean="0">
                <a:latin typeface="Arial" pitchFamily="34" charset="0"/>
                <a:ea typeface="Segoe UI" pitchFamily="34" charset="0"/>
                <a:cs typeface="Arial" pitchFamily="34" charset="0"/>
              </a:rPr>
              <a:t>Anatomy </a:t>
            </a:r>
            <a:r>
              <a:rPr lang="en-US" altLang="ko-KR" b="1" dirty="0">
                <a:latin typeface="Arial" pitchFamily="34" charset="0"/>
                <a:ea typeface="Segoe UI" pitchFamily="34" charset="0"/>
                <a:cs typeface="Arial" pitchFamily="34" charset="0"/>
              </a:rPr>
              <a:t>and US/MRI Imaging of Muscle &amp; Nerve in Upper Extremity</a:t>
            </a:r>
          </a:p>
          <a:p>
            <a:pPr marL="285750" indent="-285750">
              <a:lnSpc>
                <a:spcPct val="150000"/>
              </a:lnSpc>
              <a:buClr>
                <a:srgbClr val="2B3991"/>
              </a:buClr>
              <a:buFont typeface="Arial" pitchFamily="34" charset="0"/>
              <a:buChar char="•"/>
            </a:pPr>
            <a:r>
              <a:rPr lang="en-US" altLang="ko-KR" b="1" dirty="0" smtClean="0">
                <a:latin typeface="Arial" pitchFamily="34" charset="0"/>
                <a:ea typeface="Segoe UI" pitchFamily="34" charset="0"/>
                <a:cs typeface="Arial" pitchFamily="34" charset="0"/>
              </a:rPr>
              <a:t>Entrapment </a:t>
            </a:r>
            <a:r>
              <a:rPr lang="en-US" altLang="ko-KR" b="1" dirty="0">
                <a:latin typeface="Arial" pitchFamily="34" charset="0"/>
                <a:ea typeface="Segoe UI" pitchFamily="34" charset="0"/>
                <a:cs typeface="Arial" pitchFamily="34" charset="0"/>
              </a:rPr>
              <a:t>Neuropathy</a:t>
            </a:r>
          </a:p>
          <a:p>
            <a:pPr marL="285750" indent="-285750">
              <a:lnSpc>
                <a:spcPct val="150000"/>
              </a:lnSpc>
              <a:buClr>
                <a:srgbClr val="2B3991"/>
              </a:buClr>
              <a:buFont typeface="Arial" pitchFamily="34" charset="0"/>
              <a:buChar char="•"/>
            </a:pPr>
            <a:r>
              <a:rPr lang="en-US" altLang="ko-KR" b="1" dirty="0">
                <a:latin typeface="Arial" pitchFamily="34" charset="0"/>
                <a:ea typeface="Segoe UI" pitchFamily="34" charset="0"/>
                <a:cs typeface="Arial" pitchFamily="34" charset="0"/>
              </a:rPr>
              <a:t>New Imaging Techniques</a:t>
            </a:r>
          </a:p>
          <a:p>
            <a:pPr marL="285750" indent="-285750">
              <a:lnSpc>
                <a:spcPct val="150000"/>
              </a:lnSpc>
              <a:buClr>
                <a:srgbClr val="2B3991"/>
              </a:buClr>
              <a:buFont typeface="Arial" pitchFamily="34" charset="0"/>
              <a:buChar char="•"/>
            </a:pPr>
            <a:r>
              <a:rPr lang="en-US" altLang="ko-KR" b="1" dirty="0">
                <a:latin typeface="Arial" pitchFamily="34" charset="0"/>
                <a:ea typeface="Segoe UI" pitchFamily="34" charset="0"/>
                <a:cs typeface="Arial" pitchFamily="34" charset="0"/>
              </a:rPr>
              <a:t>Peripheral Nerve &amp; Muscle Disease</a:t>
            </a:r>
          </a:p>
          <a:p>
            <a:pPr marL="285750" indent="-285750">
              <a:lnSpc>
                <a:spcPct val="150000"/>
              </a:lnSpc>
              <a:buClr>
                <a:srgbClr val="2B3991"/>
              </a:buClr>
              <a:buFont typeface="Arial" pitchFamily="34" charset="0"/>
              <a:buChar char="•"/>
            </a:pPr>
            <a:r>
              <a:rPr lang="en-US" altLang="ko-KR" b="1" dirty="0" smtClean="0">
                <a:latin typeface="Arial" pitchFamily="34" charset="0"/>
                <a:ea typeface="Segoe UI" pitchFamily="34" charset="0"/>
                <a:cs typeface="Arial" pitchFamily="34" charset="0"/>
              </a:rPr>
              <a:t>Ultrasound </a:t>
            </a:r>
            <a:r>
              <a:rPr lang="en-US" altLang="ko-KR" b="1" dirty="0">
                <a:latin typeface="Arial" pitchFamily="34" charset="0"/>
                <a:ea typeface="Segoe UI" pitchFamily="34" charset="0"/>
                <a:cs typeface="Arial" pitchFamily="34" charset="0"/>
              </a:rPr>
              <a:t>Imaging and Guided Injection of </a:t>
            </a:r>
            <a:r>
              <a:rPr lang="en-US" altLang="ko-KR" b="1" dirty="0" smtClean="0">
                <a:latin typeface="Arial" pitchFamily="34" charset="0"/>
                <a:ea typeface="Segoe UI" pitchFamily="34" charset="0"/>
                <a:cs typeface="Arial" pitchFamily="34" charset="0"/>
              </a:rPr>
              <a:t>Spine</a:t>
            </a:r>
            <a:endParaRPr lang="en-US" altLang="ko-KR" b="1" dirty="0">
              <a:latin typeface="Arial" pitchFamily="34" charset="0"/>
              <a:ea typeface="Segoe UI" pitchFamily="34" charset="0"/>
              <a:cs typeface="Arial" pitchFamily="34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890790"/>
            <a:ext cx="9144000" cy="612068"/>
          </a:xfrm>
          <a:prstGeom prst="rect">
            <a:avLst/>
          </a:prstGeom>
          <a:solidFill>
            <a:srgbClr val="FF6600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1450" indent="-171450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" name="제목 1"/>
          <p:cNvSpPr txBox="1">
            <a:spLocks/>
          </p:cNvSpPr>
          <p:nvPr/>
        </p:nvSpPr>
        <p:spPr>
          <a:xfrm>
            <a:off x="386283" y="962798"/>
            <a:ext cx="8352928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2400" b="1" dirty="0" smtClean="0">
                <a:latin typeface="Arial" pitchFamily="34" charset="0"/>
                <a:ea typeface="맑은 고딕" pitchFamily="50" charset="-127"/>
                <a:cs typeface="Tahoma" pitchFamily="34" charset="0"/>
              </a:rPr>
              <a:t>Online Submission (Oral, Poster) Closes June 23, 2017</a:t>
            </a:r>
            <a:endParaRPr lang="ko-KR" altLang="en-US" sz="2400" b="1" dirty="0">
              <a:latin typeface="Arial" pitchFamily="34" charset="0"/>
              <a:ea typeface="맑은 고딕" pitchFamily="50" charset="-127"/>
              <a:cs typeface="Tahoma" pitchFamily="34" charset="0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971600" y="1772816"/>
            <a:ext cx="1584176" cy="1584176"/>
            <a:chOff x="447122" y="1700808"/>
            <a:chExt cx="1584176" cy="158417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8" name="타원 17"/>
            <p:cNvSpPr/>
            <p:nvPr/>
          </p:nvSpPr>
          <p:spPr>
            <a:xfrm>
              <a:off x="447122" y="1700808"/>
              <a:ext cx="1584176" cy="1584176"/>
            </a:xfrm>
            <a:prstGeom prst="ellipse">
              <a:avLst/>
            </a:pr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9530" y="1988840"/>
              <a:ext cx="1199366" cy="10464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JUN-23</a:t>
              </a:r>
            </a:p>
            <a:p>
              <a:pPr algn="ctr"/>
              <a:r>
                <a:rPr lang="en-US" altLang="ko-KR" sz="1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Abstract </a:t>
              </a:r>
              <a:endParaRPr lang="en-US" altLang="ko-KR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Submission</a:t>
              </a:r>
            </a:p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altLang="ko-KR" sz="1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Deadline</a:t>
              </a:r>
              <a:endParaRPr lang="ko-KR" alt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6516216" y="1768701"/>
            <a:ext cx="1584176" cy="1584176"/>
            <a:chOff x="4884604" y="1696693"/>
            <a:chExt cx="1584176" cy="158417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" name="타원 19"/>
            <p:cNvSpPr/>
            <p:nvPr/>
          </p:nvSpPr>
          <p:spPr>
            <a:xfrm>
              <a:off x="4884604" y="1696693"/>
              <a:ext cx="1584176" cy="1584176"/>
            </a:xfrm>
            <a:prstGeom prst="ellipse">
              <a:avLst/>
            </a:pr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43533" y="2107027"/>
              <a:ext cx="151836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AUG-18</a:t>
              </a:r>
            </a:p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Pre-registration</a:t>
              </a:r>
            </a:p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Deadline</a:t>
              </a:r>
              <a:endParaRPr lang="ko-KR" alt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그룹 12"/>
          <p:cNvGrpSpPr/>
          <p:nvPr/>
        </p:nvGrpSpPr>
        <p:grpSpPr>
          <a:xfrm>
            <a:off x="2987824" y="2200663"/>
            <a:ext cx="310452" cy="720251"/>
            <a:chOff x="2195737" y="1749494"/>
            <a:chExt cx="310452" cy="720251"/>
          </a:xfrm>
        </p:grpSpPr>
        <p:sp>
          <p:nvSpPr>
            <p:cNvPr id="23" name="이등변 삼각형 22"/>
            <p:cNvSpPr/>
            <p:nvPr/>
          </p:nvSpPr>
          <p:spPr>
            <a:xfrm rot="5400000">
              <a:off x="1990837" y="1954394"/>
              <a:ext cx="720251" cy="310452"/>
            </a:xfrm>
            <a:prstGeom prst="triangle">
              <a:avLst/>
            </a:prstGeom>
            <a:solidFill>
              <a:schemeClr val="tx1">
                <a:lumMod val="50000"/>
                <a:lumOff val="50000"/>
                <a:alpha val="61961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  <p:sp>
          <p:nvSpPr>
            <p:cNvPr id="24" name="이등변 삼각형 23"/>
            <p:cNvSpPr/>
            <p:nvPr/>
          </p:nvSpPr>
          <p:spPr>
            <a:xfrm rot="5400000">
              <a:off x="2114009" y="2047705"/>
              <a:ext cx="287286" cy="12383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3635896" y="1768701"/>
            <a:ext cx="1584176" cy="1584176"/>
            <a:chOff x="2679370" y="1696693"/>
            <a:chExt cx="1584176" cy="158417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5" name="타원 24"/>
            <p:cNvSpPr/>
            <p:nvPr/>
          </p:nvSpPr>
          <p:spPr>
            <a:xfrm>
              <a:off x="2679370" y="1696693"/>
              <a:ext cx="1584176" cy="1584176"/>
            </a:xfrm>
            <a:prstGeom prst="ellipse">
              <a:avLst/>
            </a:pr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718690" y="2048148"/>
              <a:ext cx="1505540" cy="10464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JUL-23</a:t>
              </a:r>
            </a:p>
            <a:p>
              <a:pPr algn="ctr"/>
              <a:r>
                <a:rPr lang="en-US" altLang="ko-KR" sz="1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Notification for </a:t>
              </a:r>
              <a:endParaRPr lang="en-US" altLang="ko-KR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Abstract </a:t>
              </a:r>
            </a:p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Acceptance</a:t>
              </a:r>
              <a:endParaRPr lang="ko-KR" alt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그룹 51"/>
          <p:cNvGrpSpPr/>
          <p:nvPr/>
        </p:nvGrpSpPr>
        <p:grpSpPr>
          <a:xfrm>
            <a:off x="5701708" y="2209420"/>
            <a:ext cx="310452" cy="720251"/>
            <a:chOff x="2195737" y="1749494"/>
            <a:chExt cx="310452" cy="720251"/>
          </a:xfrm>
        </p:grpSpPr>
        <p:sp>
          <p:nvSpPr>
            <p:cNvPr id="28" name="이등변 삼각형 27"/>
            <p:cNvSpPr/>
            <p:nvPr/>
          </p:nvSpPr>
          <p:spPr>
            <a:xfrm rot="5400000">
              <a:off x="1990837" y="1954394"/>
              <a:ext cx="720251" cy="310452"/>
            </a:xfrm>
            <a:prstGeom prst="triangle">
              <a:avLst/>
            </a:prstGeom>
            <a:solidFill>
              <a:schemeClr val="tx1">
                <a:lumMod val="50000"/>
                <a:lumOff val="50000"/>
                <a:alpha val="61961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  <p:sp>
          <p:nvSpPr>
            <p:cNvPr id="29" name="이등변 삼각형 28"/>
            <p:cNvSpPr/>
            <p:nvPr/>
          </p:nvSpPr>
          <p:spPr>
            <a:xfrm rot="5400000">
              <a:off x="2114009" y="2047705"/>
              <a:ext cx="287286" cy="12383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435597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Google Drive\00. 캡쳐\20170306_1846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715" y="581711"/>
            <a:ext cx="9180000" cy="627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0" y="-27384"/>
            <a:ext cx="9144000" cy="612068"/>
          </a:xfrm>
          <a:prstGeom prst="rect">
            <a:avLst/>
          </a:prstGeom>
          <a:solidFill>
            <a:srgbClr val="8B9499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1450" indent="-171450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386283" y="26694"/>
            <a:ext cx="8352928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200" b="1" dirty="0" smtClean="0">
                <a:latin typeface="Arial" pitchFamily="34" charset="0"/>
                <a:ea typeface="맑은 고딕" pitchFamily="50" charset="-127"/>
                <a:cs typeface="Tahoma" pitchFamily="34" charset="0"/>
              </a:rPr>
              <a:t>www.iccnu2017.org</a:t>
            </a:r>
            <a:endParaRPr lang="ko-KR" altLang="en-US" sz="3200" b="1" dirty="0">
              <a:latin typeface="Arial" pitchFamily="34" charset="0"/>
              <a:ea typeface="맑은 고딕" pitchFamily="50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182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Tm="5000"/>
    </mc:Choice>
    <mc:Fallback>
      <p:transition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매뉴얼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 sz="1000" dirty="0" smtClean="0">
            <a:solidFill>
              <a:srgbClr val="FF0000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rgbClr val="FF0000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b="1" dirty="0" smtClean="0">
            <a:solidFill>
              <a:srgbClr val="FF0000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4551</TotalTime>
  <Words>373</Words>
  <Application>Microsoft Office PowerPoint</Application>
  <PresentationFormat>화면 슬라이드 쇼(4:3)</PresentationFormat>
  <Paragraphs>117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매뉴얼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KEMOON</dc:creator>
  <cp:lastModifiedBy>a</cp:lastModifiedBy>
  <cp:revision>582</cp:revision>
  <dcterms:created xsi:type="dcterms:W3CDTF">2015-04-10T01:31:17Z</dcterms:created>
  <dcterms:modified xsi:type="dcterms:W3CDTF">2017-06-09T07:15:44Z</dcterms:modified>
</cp:coreProperties>
</file>